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jtdxzWlB5xRMoerupR0tpgqczzY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79375"/>
            <a:ext cx="57462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Verdeel je geld</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rtl="0" algn="ctr">
              <a:spcBef>
                <a:spcPts val="0"/>
              </a:spcBef>
              <a:spcAft>
                <a:spcPts val="0"/>
              </a:spcAft>
              <a:buClr>
                <a:srgbClr val="000000"/>
              </a:buClr>
              <a:buSzPts val="1600"/>
              <a:buFont typeface="Arial"/>
              <a:buNone/>
            </a:pPr>
            <a:r>
              <a:rPr i="1" lang="nl" sz="1100">
                <a:solidFill>
                  <a:srgbClr val="F39430"/>
                </a:solidFill>
                <a:highlight>
                  <a:srgbClr val="FFFFFF"/>
                </a:highlight>
              </a:rPr>
              <a:t>1 Koningen 17:12</a:t>
            </a:r>
            <a:endParaRPr i="1" sz="1100">
              <a:solidFill>
                <a:srgbClr val="F39430"/>
              </a:solidFill>
              <a:highlight>
                <a:srgbClr val="FFFFFF"/>
              </a:highlight>
            </a:endParaRPr>
          </a:p>
          <a:p>
            <a:pPr indent="0" lvl="0" marL="0" marR="0" rtl="0" algn="ctr">
              <a:lnSpc>
                <a:spcPct val="100000"/>
              </a:lnSpc>
              <a:spcBef>
                <a:spcPts val="0"/>
              </a:spcBef>
              <a:spcAft>
                <a:spcPts val="0"/>
              </a:spcAft>
              <a:buClr>
                <a:srgbClr val="000000"/>
              </a:buClr>
              <a:buSzPts val="1600"/>
              <a:buFont typeface="Arial"/>
              <a:buNone/>
            </a:pPr>
            <a:r>
              <a:rPr i="1" lang="nl" sz="1100">
                <a:solidFill>
                  <a:srgbClr val="F39430"/>
                </a:solidFill>
                <a:highlight>
                  <a:srgbClr val="FFFFFF"/>
                </a:highlight>
              </a:rPr>
              <a:t>Maar de vrouw antwoordde: ‘Ik heb helemaal niets meer in huis. Alleen nog wat meel in een pot, en een restje olijfolie in een kruik. Ik heb een paar takken bij elkaar gezocht voor een vuur. Nu kan ik nog net iets te eten maken voor mij en mijn zoon. Maar als dat op is, zullen we doodgaan van de honge</a:t>
            </a:r>
            <a:r>
              <a:rPr i="1" lang="nl" sz="1100">
                <a:solidFill>
                  <a:srgbClr val="F39430"/>
                </a:solidFill>
                <a:highlight>
                  <a:srgbClr val="FFFFFF"/>
                </a:highlight>
              </a:rPr>
              <a:t>r. Dat is zo zeker als de Heer, uw God, leeft!</a:t>
            </a:r>
            <a:endParaRPr i="1" sz="1100">
              <a:solidFill>
                <a:srgbClr val="F39430"/>
              </a:solidFill>
              <a:highlight>
                <a:srgbClr val="FFFFFF"/>
              </a:highlight>
            </a:endParaRPr>
          </a:p>
          <a:p>
            <a:pPr indent="0" lvl="0" marL="0" marR="0" rtl="0" algn="l">
              <a:lnSpc>
                <a:spcPct val="100000"/>
              </a:lnSpc>
              <a:spcBef>
                <a:spcPts val="0"/>
              </a:spcBef>
              <a:spcAft>
                <a:spcPts val="0"/>
              </a:spcAft>
              <a:buClr>
                <a:srgbClr val="000000"/>
              </a:buClr>
              <a:buSzPts val="1600"/>
              <a:buFont typeface="Arial"/>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lang="nl" sz="1200"/>
              <a:t>Nodig:</a:t>
            </a:r>
            <a:endParaRPr sz="1200"/>
          </a:p>
          <a:p>
            <a:pPr indent="-304800" lvl="0" marL="457200" marR="0" rtl="0" algn="l">
              <a:lnSpc>
                <a:spcPct val="100000"/>
              </a:lnSpc>
              <a:spcBef>
                <a:spcPts val="0"/>
              </a:spcBef>
              <a:spcAft>
                <a:spcPts val="0"/>
              </a:spcAft>
              <a:buSzPts val="1200"/>
              <a:buChar char="●"/>
            </a:pPr>
            <a:r>
              <a:rPr lang="nl" sz="1200"/>
              <a:t>Papier in een cirkel geknipt</a:t>
            </a:r>
            <a:endParaRPr sz="1200"/>
          </a:p>
          <a:p>
            <a:pPr indent="-304800" lvl="0" marL="457200" marR="0" rtl="0" algn="l">
              <a:lnSpc>
                <a:spcPct val="100000"/>
              </a:lnSpc>
              <a:spcBef>
                <a:spcPts val="0"/>
              </a:spcBef>
              <a:spcAft>
                <a:spcPts val="0"/>
              </a:spcAft>
              <a:buSzPts val="1200"/>
              <a:buChar char="●"/>
            </a:pPr>
            <a:r>
              <a:rPr lang="nl" sz="1200"/>
              <a:t>Stiften</a:t>
            </a:r>
            <a:endParaRPr sz="1200"/>
          </a:p>
          <a:p>
            <a:pPr indent="0" lvl="0" marL="0" marR="0" rtl="0" algn="l">
              <a:lnSpc>
                <a:spcPct val="100000"/>
              </a:lnSpc>
              <a:spcBef>
                <a:spcPts val="0"/>
              </a:spcBef>
              <a:spcAft>
                <a:spcPts val="0"/>
              </a:spcAft>
              <a:buClr>
                <a:srgbClr val="000000"/>
              </a:buClr>
              <a:buSzPts val="1600"/>
              <a:buFont typeface="Arial"/>
              <a:buNone/>
            </a:pPr>
            <a:br>
              <a:rPr b="1" lang="nl" sz="1200"/>
            </a:br>
            <a:r>
              <a:rPr b="1" lang="nl" sz="1200"/>
              <a:t>Uitleg activiteit</a:t>
            </a:r>
            <a:endParaRPr b="1" sz="1200"/>
          </a:p>
          <a:p>
            <a:pPr indent="0" lvl="0" marL="0" marR="0" rtl="0" algn="l">
              <a:lnSpc>
                <a:spcPct val="100000"/>
              </a:lnSpc>
              <a:spcBef>
                <a:spcPts val="0"/>
              </a:spcBef>
              <a:spcAft>
                <a:spcPts val="0"/>
              </a:spcAft>
              <a:buClr>
                <a:srgbClr val="000000"/>
              </a:buClr>
              <a:buSzPts val="1600"/>
              <a:buFont typeface="Arial"/>
              <a:buNone/>
            </a:pPr>
            <a:r>
              <a:rPr lang="nl" sz="1200"/>
              <a:t>De totale cirkel bestaat uit het geld dat je per maand (als gezin of individueel) krijgt. Verdeel de cirkel in ‘pizzapunten’ in verschillende categorieën. Waar geef je je geld aan uit? Schat de juiste verhoudingen van de pizzapunten tot het geheel van het geld dat je krijgt. Schrijf of teken per punt waar je geld aan uitgeeft. Je kunt deze opdracht als gezin of individueel doen. </a:t>
            </a:r>
            <a:endParaRPr sz="1200"/>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rPr b="1" lang="nl" sz="1200"/>
              <a:t>Voor gezinnen</a:t>
            </a:r>
            <a:endParaRPr b="1" sz="1200"/>
          </a:p>
          <a:p>
            <a:pPr indent="0" lvl="0" marL="0" marR="0" rtl="0" algn="l">
              <a:lnSpc>
                <a:spcPct val="100000"/>
              </a:lnSpc>
              <a:spcBef>
                <a:spcPts val="0"/>
              </a:spcBef>
              <a:spcAft>
                <a:spcPts val="0"/>
              </a:spcAft>
              <a:buClr>
                <a:srgbClr val="000000"/>
              </a:buClr>
              <a:buSzPts val="1600"/>
              <a:buFont typeface="Arial"/>
              <a:buNone/>
            </a:pPr>
            <a:r>
              <a:rPr lang="nl" sz="1200"/>
              <a:t>Voorbeelden van categorieën zijn: huur of hypotheek, huishouden en inrichting, </a:t>
            </a:r>
            <a:endParaRPr sz="1200"/>
          </a:p>
          <a:p>
            <a:pPr indent="0" lvl="0" marL="0" marR="0" rtl="0" algn="l">
              <a:lnSpc>
                <a:spcPct val="100000"/>
              </a:lnSpc>
              <a:spcBef>
                <a:spcPts val="0"/>
              </a:spcBef>
              <a:spcAft>
                <a:spcPts val="0"/>
              </a:spcAft>
              <a:buClr>
                <a:srgbClr val="000000"/>
              </a:buClr>
              <a:buSzPts val="1600"/>
              <a:buFont typeface="Arial"/>
              <a:buNone/>
            </a:pPr>
            <a:r>
              <a:rPr lang="nl" sz="1200"/>
              <a:t>telefoonkosten, boodschappen, kleding, sport, zwemles, muziekles, uitstapjes (leuke dingen doen), verjaardagen en cadeaus, sparen, anders nl….</a:t>
            </a:r>
            <a:endParaRPr sz="1200"/>
          </a:p>
          <a:p>
            <a:pPr indent="0" lvl="0" marL="0" marR="0" rtl="0" algn="l">
              <a:lnSpc>
                <a:spcPct val="100000"/>
              </a:lnSpc>
              <a:spcBef>
                <a:spcPts val="0"/>
              </a:spcBef>
              <a:spcAft>
                <a:spcPts val="0"/>
              </a:spcAft>
              <a:buClr>
                <a:srgbClr val="000000"/>
              </a:buClr>
              <a:buSzPts val="1600"/>
              <a:buFont typeface="Arial"/>
              <a:buNone/>
            </a:pPr>
            <a:r>
              <a:rPr lang="nl" sz="1200"/>
              <a:t>Bespreek samen waar je geld aan uitgeeft en hoe jullie keuzes maken. </a:t>
            </a:r>
            <a:endParaRPr sz="1200"/>
          </a:p>
          <a:p>
            <a:pPr indent="0" lvl="0" marL="0" marR="0" rtl="0" algn="l">
              <a:lnSpc>
                <a:spcPct val="100000"/>
              </a:lnSpc>
              <a:spcBef>
                <a:spcPts val="0"/>
              </a:spcBef>
              <a:spcAft>
                <a:spcPts val="0"/>
              </a:spcAft>
              <a:buClr>
                <a:srgbClr val="000000"/>
              </a:buClr>
              <a:buSzPts val="1600"/>
              <a:buFont typeface="Arial"/>
              <a:buNone/>
            </a:pPr>
            <a:r>
              <a:t/>
            </a:r>
            <a:endParaRPr sz="1200"/>
          </a:p>
          <a:p>
            <a:pPr indent="0" lvl="0" marL="0" marR="0" rtl="0" algn="l">
              <a:lnSpc>
                <a:spcPct val="100000"/>
              </a:lnSpc>
              <a:spcBef>
                <a:spcPts val="0"/>
              </a:spcBef>
              <a:spcAft>
                <a:spcPts val="0"/>
              </a:spcAft>
              <a:buClr>
                <a:srgbClr val="000000"/>
              </a:buClr>
              <a:buSzPts val="1600"/>
              <a:buFont typeface="Arial"/>
              <a:buNone/>
            </a:pPr>
            <a:r>
              <a:rPr b="1" lang="nl" sz="1200"/>
              <a:t>Individueel (kinderen, jongeren, volwassenen)</a:t>
            </a:r>
            <a:endParaRPr b="1" sz="1200"/>
          </a:p>
          <a:p>
            <a:pPr indent="0" lvl="0" marL="0" marR="0" rtl="0" algn="l">
              <a:lnSpc>
                <a:spcPct val="100000"/>
              </a:lnSpc>
              <a:spcBef>
                <a:spcPts val="0"/>
              </a:spcBef>
              <a:spcAft>
                <a:spcPts val="0"/>
              </a:spcAft>
              <a:buClr>
                <a:srgbClr val="000000"/>
              </a:buClr>
              <a:buSzPts val="1600"/>
              <a:buFont typeface="Arial"/>
              <a:buNone/>
            </a:pPr>
            <a:r>
              <a:rPr lang="nl" sz="1200"/>
              <a:t>Voorbeelden van categorieën voor kinderen en jongeren: inrichting kamer, telefoon, speelgoed, iets lekkers, goed doel, cadeaus, sparen.  Bespreek samen waar je je geld aan uitgeeft en hoe je keuzes maakt. </a:t>
            </a:r>
            <a:endParaRPr sz="1200"/>
          </a:p>
          <a:p>
            <a:pPr indent="0" lvl="0" marL="0" marR="0" rtl="0" algn="l">
              <a:lnSpc>
                <a:spcPct val="100000"/>
              </a:lnSpc>
              <a:spcBef>
                <a:spcPts val="0"/>
              </a:spcBef>
              <a:spcAft>
                <a:spcPts val="0"/>
              </a:spcAft>
              <a:buClr>
                <a:srgbClr val="000000"/>
              </a:buClr>
              <a:buSzPts val="1600"/>
              <a:buFont typeface="Arial"/>
              <a:buNone/>
            </a:pPr>
            <a:r>
              <a:t/>
            </a:r>
            <a:endParaRPr sz="1200"/>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Om door te praten</a:t>
            </a:r>
            <a:endParaRPr b="1" sz="1200"/>
          </a:p>
          <a:p>
            <a:pPr indent="-304800" lvl="0" marL="457200" marR="0" rtl="0" algn="l">
              <a:lnSpc>
                <a:spcPct val="100000"/>
              </a:lnSpc>
              <a:spcBef>
                <a:spcPts val="0"/>
              </a:spcBef>
              <a:spcAft>
                <a:spcPts val="0"/>
              </a:spcAft>
              <a:buSzPts val="1200"/>
              <a:buChar char="●"/>
            </a:pPr>
            <a:r>
              <a:rPr lang="nl" sz="1200"/>
              <a:t>Ben je tevreden met hoe je je geld besteedt?</a:t>
            </a:r>
            <a:endParaRPr sz="1200"/>
          </a:p>
          <a:p>
            <a:pPr indent="-304800" lvl="0" marL="457200" marR="0" rtl="0" algn="l">
              <a:lnSpc>
                <a:spcPct val="100000"/>
              </a:lnSpc>
              <a:spcBef>
                <a:spcPts val="0"/>
              </a:spcBef>
              <a:spcAft>
                <a:spcPts val="0"/>
              </a:spcAft>
              <a:buSzPts val="1200"/>
              <a:buChar char="●"/>
            </a:pPr>
            <a:r>
              <a:rPr lang="nl" sz="1200"/>
              <a:t>Wat zou je eventueel willen veranderen en waarom? </a:t>
            </a:r>
            <a:endParaRPr sz="1200"/>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p:txBody>
      </p:sp>
      <p:pic>
        <p:nvPicPr>
          <p:cNvPr id="55" name="Google Shape;55;p2"/>
          <p:cNvPicPr preferRelativeResize="0"/>
          <p:nvPr/>
        </p:nvPicPr>
        <p:blipFill>
          <a:blip r:embed="rId4">
            <a:alphaModFix/>
          </a:blip>
          <a:stretch>
            <a:fillRect/>
          </a:stretch>
        </p:blipFill>
        <p:spPr>
          <a:xfrm>
            <a:off x="4655950" y="4371975"/>
            <a:ext cx="1754301" cy="10096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